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74" r:id="rId2"/>
  </p:sldMasterIdLst>
  <p:notesMasterIdLst>
    <p:notesMasterId r:id="rId14"/>
  </p:notesMasterIdLst>
  <p:sldIdLst>
    <p:sldId id="256" r:id="rId3"/>
    <p:sldId id="276" r:id="rId4"/>
    <p:sldId id="290" r:id="rId5"/>
    <p:sldId id="297" r:id="rId6"/>
    <p:sldId id="283" r:id="rId7"/>
    <p:sldId id="291" r:id="rId8"/>
    <p:sldId id="265" r:id="rId9"/>
    <p:sldId id="279" r:id="rId10"/>
    <p:sldId id="298" r:id="rId11"/>
    <p:sldId id="299" r:id="rId12"/>
    <p:sldId id="271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/>
    <p:restoredTop sz="92773" autoAdjust="0"/>
  </p:normalViewPr>
  <p:slideViewPr>
    <p:cSldViewPr snapToGrid="0">
      <p:cViewPr>
        <p:scale>
          <a:sx n="78" d="100"/>
          <a:sy n="78" d="100"/>
        </p:scale>
        <p:origin x="225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727F1-FCEB-4FDB-ABF1-105445F40801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46E02-AED7-44E6-92CA-E1EFC135285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993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52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728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98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80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47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67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7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26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16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729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290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601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667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9950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244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66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698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715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614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2587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757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66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FBDEF-50DE-4D45-BC65-AB81243B8F42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2E0F0-0FDE-5847-BF9B-66A4121516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98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A88ED-DA61-48F0-AC06-BCCF890AF067}" type="datetimeFigureOut">
              <a:rPr lang="pt-BR" smtClean="0"/>
              <a:t>20/03/2024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946FC-B0BA-459C-80D6-B103130584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22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repositorio.cgu.gov.br/bitstream/1/16385/4/Guia_para_prevencao_assedio.pd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hyperlink" Target="https://repositorio.cgu.gov.br/bitstream/1/65920/3/cartilha_apuracao_assedio_sexual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435EE003-9B58-CA16-D20B-CE4EA8E8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0"/>
            <a:ext cx="9144000" cy="69723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93BEE9-519F-57B5-FA4A-5293CCED0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746" y="3792405"/>
            <a:ext cx="7994121" cy="1907086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Avanços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na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Governança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Pública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desenvolvendo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Políticas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com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Integridade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e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Evidências</a:t>
            </a:r>
            <a:endParaRPr lang="pt-BR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B6072F-FC52-4B97-9E70-CCA7011809FE}"/>
              </a:ext>
            </a:extLst>
          </p:cNvPr>
          <p:cNvSpPr/>
          <p:nvPr/>
        </p:nvSpPr>
        <p:spPr>
          <a:xfrm>
            <a:off x="3631037" y="6319334"/>
            <a:ext cx="1881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i="1" dirty="0">
                <a:solidFill>
                  <a:schemeClr val="bg1"/>
                </a:solidFill>
              </a:rPr>
              <a:t>21 de Março 2024</a:t>
            </a:r>
            <a:endParaRPr lang="pt-B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BC6EB-8C5C-1A1C-BE6A-9509C181C818}"/>
              </a:ext>
            </a:extLst>
          </p:cNvPr>
          <p:cNvSpPr txBox="1"/>
          <p:nvPr/>
        </p:nvSpPr>
        <p:spPr>
          <a:xfrm>
            <a:off x="5512962" y="5774704"/>
            <a:ext cx="2997201" cy="37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i="1" kern="1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Pedro Cavalcante (CGU)</a:t>
            </a:r>
            <a:endParaRPr lang="en-BR" sz="2400" i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3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6708FAB-3898-47A9-B05A-AB9ECBD9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A65FF17-9F4D-12C8-722D-366678DEC7D9}"/>
              </a:ext>
            </a:extLst>
          </p:cNvPr>
          <p:cNvSpPr txBox="1"/>
          <p:nvPr/>
        </p:nvSpPr>
        <p:spPr>
          <a:xfrm>
            <a:off x="214603" y="184571"/>
            <a:ext cx="8714792" cy="8938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Integridade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latin typeface="+mj-lt"/>
                <a:ea typeface="+mj-ea"/>
                <a:cs typeface="+mj-cs"/>
              </a:rPr>
              <a:t>como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latin typeface="+mj-lt"/>
                <a:ea typeface="+mj-ea"/>
                <a:cs typeface="+mj-cs"/>
              </a:rPr>
              <a:t>Conceito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latin typeface="+mj-lt"/>
                <a:ea typeface="+mj-ea"/>
                <a:cs typeface="+mj-cs"/>
              </a:rPr>
              <a:t>Mágico</a:t>
            </a:r>
            <a:endParaRPr 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04DDF39-7E26-DFA5-F45D-A2E7CCFFAB5D}"/>
              </a:ext>
            </a:extLst>
          </p:cNvPr>
          <p:cNvSpPr txBox="1"/>
          <p:nvPr/>
        </p:nvSpPr>
        <p:spPr>
          <a:xfrm>
            <a:off x="214603" y="1262972"/>
            <a:ext cx="5847162" cy="506843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66713" indent="-3492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b="1" dirty="0" err="1"/>
              <a:t>Não</a:t>
            </a:r>
            <a:r>
              <a:rPr lang="en-US" sz="2400" b="1" dirty="0"/>
              <a:t> </a:t>
            </a:r>
            <a:r>
              <a:rPr lang="en-US" sz="2400" b="1" dirty="0" err="1"/>
              <a:t>é</a:t>
            </a:r>
            <a:r>
              <a:rPr lang="en-US" sz="2400" b="1" dirty="0"/>
              <a:t> nova mas </a:t>
            </a:r>
            <a:r>
              <a:rPr lang="en-US" sz="2400" b="1" dirty="0" err="1"/>
              <a:t>é</a:t>
            </a:r>
            <a:r>
              <a:rPr lang="en-US" sz="2400" b="1" dirty="0"/>
              <a:t> a agenda da </a:t>
            </a:r>
            <a:r>
              <a:rPr lang="en-US" sz="2400" b="1" dirty="0" err="1"/>
              <a:t>Moda</a:t>
            </a:r>
            <a:r>
              <a:rPr lang="en-US" sz="2400" b="1" dirty="0"/>
              <a:t>!!!</a:t>
            </a:r>
          </a:p>
          <a:p>
            <a:pPr marL="366713" indent="-3492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dirty="0" err="1"/>
              <a:t>Conceito</a:t>
            </a:r>
            <a:r>
              <a:rPr lang="en-US" sz="2400" dirty="0"/>
              <a:t> </a:t>
            </a:r>
            <a:r>
              <a:rPr lang="en-US" sz="2400" dirty="0" err="1"/>
              <a:t>Mágico</a:t>
            </a:r>
            <a:r>
              <a:rPr lang="en-US" sz="2400" dirty="0"/>
              <a:t>: </a:t>
            </a:r>
            <a:r>
              <a:rPr lang="en-US" sz="2400" b="1" dirty="0" err="1"/>
              <a:t>juízo</a:t>
            </a:r>
            <a:r>
              <a:rPr lang="en-US" sz="2400" b="1" dirty="0"/>
              <a:t> de valor, </a:t>
            </a:r>
            <a:r>
              <a:rPr lang="en-US" sz="2400" b="1" dirty="0" err="1"/>
              <a:t>positividade</a:t>
            </a:r>
            <a:r>
              <a:rPr lang="en-US" sz="2400" b="1" dirty="0"/>
              <a:t> e </a:t>
            </a:r>
            <a:r>
              <a:rPr lang="en-US" sz="2400" b="1" dirty="0" err="1"/>
              <a:t>abstração</a:t>
            </a:r>
            <a:r>
              <a:rPr lang="en-US" sz="2400" dirty="0"/>
              <a:t> – </a:t>
            </a:r>
            <a:r>
              <a:rPr lang="en-US" sz="2400" dirty="0" err="1"/>
              <a:t>gerar</a:t>
            </a:r>
            <a:r>
              <a:rPr lang="en-US" sz="2400" dirty="0"/>
              <a:t> </a:t>
            </a:r>
            <a:r>
              <a:rPr lang="en-US" sz="2400" dirty="0" err="1"/>
              <a:t>dificuldades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compreensão</a:t>
            </a:r>
            <a:r>
              <a:rPr lang="en-US" sz="2400" dirty="0"/>
              <a:t>;</a:t>
            </a:r>
          </a:p>
          <a:p>
            <a:pPr marL="366713" indent="-3492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b="1" dirty="0"/>
              <a:t>A </a:t>
            </a:r>
            <a:r>
              <a:rPr lang="en-US" sz="2400" b="1" dirty="0" err="1"/>
              <a:t>promoção</a:t>
            </a:r>
            <a:r>
              <a:rPr lang="en-US" sz="2400" b="1" dirty="0"/>
              <a:t> da </a:t>
            </a:r>
            <a:r>
              <a:rPr lang="en-US" sz="2400" b="1" dirty="0" err="1"/>
              <a:t>integridade</a:t>
            </a:r>
            <a:r>
              <a:rPr lang="en-US" sz="2400" b="1" dirty="0"/>
              <a:t> </a:t>
            </a:r>
            <a:r>
              <a:rPr lang="en-US" sz="2400" b="1" dirty="0" err="1"/>
              <a:t>pública</a:t>
            </a:r>
            <a:r>
              <a:rPr lang="en-US" sz="2400" b="1" dirty="0"/>
              <a:t> </a:t>
            </a:r>
            <a:r>
              <a:rPr lang="en-US" sz="2400" b="1" dirty="0" err="1"/>
              <a:t>é</a:t>
            </a:r>
            <a:r>
              <a:rPr lang="en-US" sz="2400" b="1" dirty="0"/>
              <a:t> fundamental para </a:t>
            </a:r>
            <a:r>
              <a:rPr lang="en-US" sz="2400" b="1" dirty="0" err="1"/>
              <a:t>alcançar</a:t>
            </a:r>
            <a:r>
              <a:rPr lang="en-US" sz="2400" b="1" dirty="0"/>
              <a:t> a </a:t>
            </a:r>
            <a:r>
              <a:rPr lang="en-US" sz="2400" b="1" dirty="0" err="1"/>
              <a:t>prosperidade</a:t>
            </a:r>
            <a:r>
              <a:rPr lang="en-US" sz="2400" b="1" dirty="0"/>
              <a:t>, a </a:t>
            </a:r>
            <a:r>
              <a:rPr lang="en-US" sz="2400" b="1" dirty="0" err="1"/>
              <a:t>justiça</a:t>
            </a:r>
            <a:r>
              <a:rPr lang="en-US" sz="2400" b="1" dirty="0"/>
              <a:t> social e o </a:t>
            </a:r>
            <a:r>
              <a:rPr lang="en-US" sz="2400" b="1" dirty="0" err="1"/>
              <a:t>desenvolvimento</a:t>
            </a:r>
            <a:r>
              <a:rPr lang="en-US" sz="2400" dirty="0"/>
              <a:t>;</a:t>
            </a:r>
          </a:p>
          <a:p>
            <a:pPr marL="366713" indent="-3492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dirty="0"/>
              <a:t>“</a:t>
            </a:r>
            <a:r>
              <a:rPr lang="en-US" sz="2400" b="1" dirty="0" err="1"/>
              <a:t>Componente</a:t>
            </a:r>
            <a:r>
              <a:rPr lang="en-US" sz="2400" b="1" dirty="0"/>
              <a:t> da boa </a:t>
            </a:r>
            <a:r>
              <a:rPr lang="en-US" sz="2400" b="1" dirty="0" err="1"/>
              <a:t>governança</a:t>
            </a:r>
            <a:r>
              <a:rPr lang="en-US" sz="2400" b="1" dirty="0"/>
              <a:t> que </a:t>
            </a:r>
            <a:r>
              <a:rPr lang="en-US" sz="2400" b="1" dirty="0" err="1"/>
              <a:t>busca</a:t>
            </a:r>
            <a:r>
              <a:rPr lang="en-US" sz="2400" b="1" dirty="0"/>
              <a:t> </a:t>
            </a:r>
            <a:r>
              <a:rPr lang="en-US" sz="2400" b="1" dirty="0" err="1"/>
              <a:t>direcionar</a:t>
            </a:r>
            <a:r>
              <a:rPr lang="en-US" sz="2400" b="1" dirty="0"/>
              <a:t> </a:t>
            </a:r>
            <a:r>
              <a:rPr lang="en-US" sz="2400" b="1" dirty="0" err="1"/>
              <a:t>condutas</a:t>
            </a:r>
            <a:r>
              <a:rPr lang="en-US" sz="2400" b="1" dirty="0"/>
              <a:t>, </a:t>
            </a:r>
            <a:r>
              <a:rPr lang="en-US" sz="2400" b="1" dirty="0" err="1"/>
              <a:t>valores</a:t>
            </a:r>
            <a:r>
              <a:rPr lang="en-US" sz="2400" b="1" dirty="0"/>
              <a:t>, </a:t>
            </a:r>
            <a:r>
              <a:rPr lang="en-US" sz="2400" b="1" dirty="0" err="1"/>
              <a:t>princípios</a:t>
            </a:r>
            <a:r>
              <a:rPr lang="en-US" sz="2400" b="1" dirty="0"/>
              <a:t> e </a:t>
            </a:r>
            <a:r>
              <a:rPr lang="en-US" sz="2400" b="1" dirty="0" err="1"/>
              <a:t>normas</a:t>
            </a:r>
            <a:r>
              <a:rPr lang="en-US" sz="2400" b="1" dirty="0"/>
              <a:t> </a:t>
            </a:r>
            <a:r>
              <a:rPr lang="en-US" sz="2400" dirty="0"/>
              <a:t>para ambientes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transparentes</a:t>
            </a:r>
            <a:r>
              <a:rPr lang="en-US" sz="2400" dirty="0"/>
              <a:t>, </a:t>
            </a:r>
            <a:r>
              <a:rPr lang="en-US" sz="2400" dirty="0" err="1"/>
              <a:t>éticos</a:t>
            </a:r>
            <a:r>
              <a:rPr lang="en-US" sz="2400" dirty="0"/>
              <a:t> e </a:t>
            </a:r>
            <a:r>
              <a:rPr lang="en-US" sz="2400" dirty="0" err="1"/>
              <a:t>íntegros</a:t>
            </a:r>
            <a:r>
              <a:rPr lang="en-US" sz="2400" dirty="0"/>
              <a:t>.”</a:t>
            </a:r>
          </a:p>
        </p:txBody>
      </p:sp>
      <p:pic>
        <p:nvPicPr>
          <p:cNvPr id="1026" name="Picture 2" descr="253.000+ Accesorios De Magia Y Mística Fotografías de stock, fotos e  imágenes libres de derechos - iStock | Espectáculo de magia, Mago, Señor de  la magia">
            <a:extLst>
              <a:ext uri="{FF2B5EF4-FFF2-40B4-BE49-F238E27FC236}">
                <a16:creationId xmlns:a16="http://schemas.microsoft.com/office/drawing/2014/main" id="{1EBBD281-ED43-1D1F-BFB4-087AEB28EE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1" r="18274" b="3"/>
          <a:stretch/>
        </p:blipFill>
        <p:spPr bwMode="auto">
          <a:xfrm>
            <a:off x="6089758" y="1923770"/>
            <a:ext cx="2811644" cy="36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E438CA0-CB4D-4C94-8C39-9C7FC9BB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B2C05E3-84E7-4957-95EF-B471CBF7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3057523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7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0E07F4-0CB0-5E66-2481-31373247A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04" y="659540"/>
            <a:ext cx="5658459" cy="67908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500" b="1" dirty="0" err="1"/>
              <a:t>Abordagem</a:t>
            </a:r>
            <a:r>
              <a:rPr lang="en-US" sz="3500" b="1" dirty="0"/>
              <a:t> </a:t>
            </a:r>
            <a:r>
              <a:rPr lang="en-US" sz="3500" b="1" dirty="0" err="1"/>
              <a:t>Holística</a:t>
            </a:r>
            <a:r>
              <a:rPr lang="en-US" sz="3500" b="1" dirty="0"/>
              <a:t> da </a:t>
            </a:r>
            <a:r>
              <a:rPr lang="en-US" sz="3500" b="1" dirty="0" err="1"/>
              <a:t>Integridade</a:t>
            </a:r>
            <a:endParaRPr lang="en-BR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9E9D1-92C6-859B-A93F-D61D4D943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04" y="1634136"/>
            <a:ext cx="5658459" cy="533311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BR" sz="2400" dirty="0"/>
              <a:t> </a:t>
            </a:r>
            <a:r>
              <a:rPr lang="en-US" sz="2400" b="1" dirty="0" err="1"/>
              <a:t>Não</a:t>
            </a:r>
            <a:r>
              <a:rPr lang="en-US" sz="2400" b="1" dirty="0"/>
              <a:t> </a:t>
            </a:r>
            <a:r>
              <a:rPr lang="en-US" sz="2400" b="1" dirty="0" err="1"/>
              <a:t>é</a:t>
            </a:r>
            <a:r>
              <a:rPr lang="en-US" sz="2400" b="1" dirty="0"/>
              <a:t> </a:t>
            </a:r>
            <a:r>
              <a:rPr lang="en-US" sz="2400" b="1" dirty="0" err="1"/>
              <a:t>apenas</a:t>
            </a:r>
            <a:r>
              <a:rPr lang="en-US" sz="2400" b="1" dirty="0"/>
              <a:t> a </a:t>
            </a:r>
            <a:r>
              <a:rPr lang="en-US" sz="2400" b="1" dirty="0" err="1"/>
              <a:t>ausência</a:t>
            </a:r>
            <a:r>
              <a:rPr lang="en-US" sz="2400" b="1" dirty="0"/>
              <a:t> de </a:t>
            </a:r>
            <a:r>
              <a:rPr lang="en-US" sz="2400" b="1" dirty="0" err="1"/>
              <a:t>corrupção</a:t>
            </a:r>
            <a:r>
              <a:rPr lang="en-US" sz="2400" b="1" dirty="0"/>
              <a:t>, </a:t>
            </a:r>
            <a:r>
              <a:rPr lang="en-US" sz="2400" b="1" dirty="0" err="1"/>
              <a:t>muitos</a:t>
            </a:r>
            <a:r>
              <a:rPr lang="en-US" sz="2400" b="1" dirty="0"/>
              <a:t> outros </a:t>
            </a:r>
            <a:r>
              <a:rPr lang="en-US" sz="2400" b="1" dirty="0" err="1"/>
              <a:t>opostos</a:t>
            </a:r>
            <a:r>
              <a:rPr lang="en-US" sz="2400" dirty="0"/>
              <a:t>: </a:t>
            </a:r>
            <a:r>
              <a:rPr lang="en-US" sz="2400" dirty="0" err="1"/>
              <a:t>ilegitimidade</a:t>
            </a:r>
            <a:r>
              <a:rPr lang="en-US" sz="2400" dirty="0"/>
              <a:t>, </a:t>
            </a:r>
            <a:r>
              <a:rPr lang="en-US" sz="2400" dirty="0" err="1"/>
              <a:t>falta</a:t>
            </a:r>
            <a:r>
              <a:rPr lang="en-US" sz="2400" dirty="0"/>
              <a:t> de </a:t>
            </a:r>
            <a:r>
              <a:rPr lang="en-US" sz="2400" dirty="0" err="1"/>
              <a:t>propósito</a:t>
            </a:r>
            <a:r>
              <a:rPr lang="en-US" sz="2400" dirty="0"/>
              <a:t>, </a:t>
            </a:r>
            <a:r>
              <a:rPr lang="en-US" sz="2400" dirty="0" err="1"/>
              <a:t>incoerência</a:t>
            </a:r>
            <a:r>
              <a:rPr lang="en-US" sz="2400" dirty="0"/>
              <a:t>, </a:t>
            </a:r>
            <a:r>
              <a:rPr lang="en-US" sz="2400" dirty="0" err="1"/>
              <a:t>ineficiência</a:t>
            </a:r>
            <a:r>
              <a:rPr lang="en-US" sz="2400" dirty="0"/>
              <a:t>, </a:t>
            </a:r>
            <a:r>
              <a:rPr lang="en-US" sz="2400" dirty="0" err="1"/>
              <a:t>falta</a:t>
            </a:r>
            <a:r>
              <a:rPr lang="en-US" sz="2400" dirty="0"/>
              <a:t> de </a:t>
            </a:r>
            <a:r>
              <a:rPr lang="en-US" sz="2400" dirty="0" err="1"/>
              <a:t>confiabilidade</a:t>
            </a:r>
            <a:r>
              <a:rPr lang="en-US" sz="2400" dirty="0"/>
              <a:t>, </a:t>
            </a:r>
            <a:r>
              <a:rPr lang="en-US" sz="2400" dirty="0" err="1"/>
              <a:t>fragilidade</a:t>
            </a:r>
            <a:r>
              <a:rPr lang="en-US" sz="2400" dirty="0"/>
              <a:t>, etc.;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b="1" dirty="0"/>
              <a:t>  </a:t>
            </a:r>
            <a:r>
              <a:rPr lang="en-US" sz="2400" b="1" dirty="0" err="1"/>
              <a:t>Integridade</a:t>
            </a:r>
            <a:r>
              <a:rPr lang="en-US" sz="2400" b="1" dirty="0"/>
              <a:t> </a:t>
            </a:r>
            <a:r>
              <a:rPr lang="en-US" sz="2400" b="1" dirty="0" err="1"/>
              <a:t>como</a:t>
            </a:r>
            <a:r>
              <a:rPr lang="en-US" sz="2400" b="1" dirty="0"/>
              <a:t> o </a:t>
            </a:r>
            <a:r>
              <a:rPr lang="en-US" sz="2400" b="1" dirty="0" err="1"/>
              <a:t>contrário</a:t>
            </a:r>
            <a:r>
              <a:rPr lang="en-US" sz="2400" b="1" dirty="0"/>
              <a:t> </a:t>
            </a:r>
            <a:r>
              <a:rPr lang="en-US" sz="2400" b="1" dirty="0" err="1"/>
              <a:t>destas</a:t>
            </a:r>
            <a:r>
              <a:rPr lang="en-US" sz="2400" b="1" dirty="0"/>
              <a:t> “</a:t>
            </a:r>
            <a:r>
              <a:rPr lang="en-US" sz="2400" b="1" dirty="0" err="1"/>
              <a:t>patologias</a:t>
            </a:r>
            <a:r>
              <a:rPr lang="en-US" sz="2400" b="1" dirty="0"/>
              <a:t>”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falhas</a:t>
            </a:r>
            <a:r>
              <a:rPr lang="en-US" sz="2400" b="1" dirty="0"/>
              <a:t> </a:t>
            </a:r>
            <a:r>
              <a:rPr lang="en-US" sz="2400" b="1" dirty="0" err="1"/>
              <a:t>governamentais</a:t>
            </a:r>
            <a:r>
              <a:rPr lang="en-US" sz="2400" b="1" dirty="0"/>
              <a:t>;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dirty="0" err="1"/>
              <a:t>Diversas</a:t>
            </a:r>
            <a:r>
              <a:rPr lang="en-US" sz="2400" dirty="0"/>
              <a:t> </a:t>
            </a:r>
            <a:r>
              <a:rPr lang="en-US" sz="2400" dirty="0" err="1"/>
              <a:t>dimensões</a:t>
            </a:r>
            <a:r>
              <a:rPr lang="en-US" sz="2400" dirty="0"/>
              <a:t>: </a:t>
            </a:r>
            <a:r>
              <a:rPr lang="en-US" sz="2400" b="1" dirty="0" err="1"/>
              <a:t>transparência</a:t>
            </a:r>
            <a:r>
              <a:rPr lang="en-US" sz="2400" b="1" dirty="0"/>
              <a:t>, a accountability, </a:t>
            </a:r>
            <a:r>
              <a:rPr lang="en-US" sz="2400" b="1" dirty="0" err="1"/>
              <a:t>controle</a:t>
            </a:r>
            <a:r>
              <a:rPr lang="en-US" sz="2400" b="1" dirty="0"/>
              <a:t>, </a:t>
            </a:r>
            <a:r>
              <a:rPr lang="en-US" sz="2400" b="1" dirty="0" err="1"/>
              <a:t>ética</a:t>
            </a:r>
            <a:r>
              <a:rPr lang="en-US" sz="2400" b="1" dirty="0"/>
              <a:t> e a </a:t>
            </a:r>
            <a:r>
              <a:rPr lang="en-US" sz="2400" b="1" dirty="0" err="1"/>
              <a:t>confiança</a:t>
            </a:r>
            <a:r>
              <a:rPr lang="en-US" sz="2400" b="1" dirty="0"/>
              <a:t> </a:t>
            </a:r>
            <a:r>
              <a:rPr lang="en-US" sz="2400" b="1" dirty="0" err="1"/>
              <a:t>nas</a:t>
            </a:r>
            <a:r>
              <a:rPr lang="en-US" sz="2400" b="1" dirty="0"/>
              <a:t> </a:t>
            </a:r>
            <a:r>
              <a:rPr lang="en-US" sz="2400" b="1" dirty="0" err="1"/>
              <a:t>instituições</a:t>
            </a:r>
            <a:r>
              <a:rPr lang="en-US" sz="2400" b="1" dirty="0"/>
              <a:t> e </a:t>
            </a:r>
            <a:r>
              <a:rPr lang="en-US" sz="2400" b="1" dirty="0" err="1"/>
              <a:t>funcionários</a:t>
            </a:r>
            <a:r>
              <a:rPr lang="en-US" sz="2400" dirty="0"/>
              <a:t>, </a:t>
            </a:r>
            <a:r>
              <a:rPr lang="en-US" sz="2400" b="1" dirty="0"/>
              <a:t>VARIANDO DE ACORDO COM O CONTEXTO E A JURISDIÇÃO.</a:t>
            </a:r>
            <a:endParaRPr lang="en-BR" sz="2400" b="1" dirty="0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2" descr="The Umbrella Approach to Analytics | by Jeremy Clover | Medium">
            <a:extLst>
              <a:ext uri="{FF2B5EF4-FFF2-40B4-BE49-F238E27FC236}">
                <a16:creationId xmlns:a16="http://schemas.microsoft.com/office/drawing/2014/main" id="{A73E4228-CB9B-25E0-F7A0-3B89FC034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" r="5585" b="2"/>
          <a:stretch/>
        </p:blipFill>
        <p:spPr bwMode="auto">
          <a:xfrm>
            <a:off x="5805998" y="1803353"/>
            <a:ext cx="3127897" cy="325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6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E5F78B-0A17-B2E9-8F4E-6F3E8061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68" y="248038"/>
            <a:ext cx="565573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Cronologia</a:t>
            </a:r>
            <a:r>
              <a:rPr lang="en-US" sz="3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 Política de </a:t>
            </a:r>
            <a:r>
              <a:rPr lang="en-US" sz="3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Integridade</a:t>
            </a:r>
            <a:endParaRPr lang="en-US" sz="35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m 1">
            <a:extLst>
              <a:ext uri="{FF2B5EF4-FFF2-40B4-BE49-F238E27FC236}">
                <a16:creationId xmlns:a16="http://schemas.microsoft.com/office/drawing/2014/main" id="{075139AC-D5A5-7D4A-EAA6-87B35C3BB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3" y="2585400"/>
            <a:ext cx="8829407" cy="322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73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3087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6129"/>
            <a:ext cx="4851603" cy="5925741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090" name="Picture 3089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00"/>
          <a:stretch/>
        </p:blipFill>
        <p:spPr>
          <a:xfrm>
            <a:off x="0" y="466129"/>
            <a:ext cx="9144000" cy="5925741"/>
          </a:xfrm>
          <a:prstGeom prst="rect">
            <a:avLst/>
          </a:prstGeom>
        </p:spPr>
      </p:pic>
      <p:sp>
        <p:nvSpPr>
          <p:cNvPr id="3092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86286"/>
            <a:ext cx="4320692" cy="4666770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074" name="Picture 2" descr="Sistema de Integridade, Transparência e Acesso à Informação">
            <a:extLst>
              <a:ext uri="{FF2B5EF4-FFF2-40B4-BE49-F238E27FC236}">
                <a16:creationId xmlns:a16="http://schemas.microsoft.com/office/drawing/2014/main" id="{36C52BCF-EB0D-771C-9FF7-DC685415B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r="2462" b="-4"/>
          <a:stretch/>
        </p:blipFill>
        <p:spPr bwMode="auto">
          <a:xfrm>
            <a:off x="20" y="1204342"/>
            <a:ext cx="4320672" cy="4522256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TextBox 7">
            <a:extLst>
              <a:ext uri="{FF2B5EF4-FFF2-40B4-BE49-F238E27FC236}">
                <a16:creationId xmlns:a16="http://schemas.microsoft.com/office/drawing/2014/main" id="{A9E96FBD-E548-B9DC-C716-6489D5DBD5C3}"/>
              </a:ext>
            </a:extLst>
          </p:cNvPr>
          <p:cNvSpPr txBox="1"/>
          <p:nvPr/>
        </p:nvSpPr>
        <p:spPr>
          <a:xfrm>
            <a:off x="4572000" y="298580"/>
            <a:ext cx="4320672" cy="6559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74638" indent="-257175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800" b="1" dirty="0" err="1">
                <a:solidFill>
                  <a:srgbClr val="000000"/>
                </a:solidFill>
              </a:rPr>
              <a:t>Coordenar</a:t>
            </a:r>
            <a:r>
              <a:rPr lang="en-US" sz="2800" b="1" dirty="0">
                <a:solidFill>
                  <a:srgbClr val="000000"/>
                </a:solidFill>
              </a:rPr>
              <a:t> e articular as </a:t>
            </a:r>
            <a:r>
              <a:rPr lang="en-US" sz="2800" b="1" dirty="0" err="1">
                <a:solidFill>
                  <a:srgbClr val="000000"/>
                </a:solidFill>
              </a:rPr>
              <a:t>atividades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relativas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à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integridade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à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transparência</a:t>
            </a:r>
            <a:r>
              <a:rPr lang="en-US" sz="2800" dirty="0">
                <a:solidFill>
                  <a:srgbClr val="000000"/>
                </a:solidFill>
              </a:rPr>
              <a:t> e </a:t>
            </a:r>
            <a:r>
              <a:rPr lang="en-US" sz="2800" dirty="0" err="1">
                <a:solidFill>
                  <a:srgbClr val="000000"/>
                </a:solidFill>
              </a:rPr>
              <a:t>ao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acesso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à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informação</a:t>
            </a:r>
            <a:r>
              <a:rPr lang="en-US" sz="2800" dirty="0">
                <a:solidFill>
                  <a:srgbClr val="000000"/>
                </a:solidFill>
              </a:rPr>
              <a:t>;</a:t>
            </a:r>
          </a:p>
          <a:p>
            <a:pPr marL="274638" indent="-257175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800" b="1" dirty="0" err="1">
                <a:solidFill>
                  <a:srgbClr val="000000"/>
                </a:solidFill>
              </a:rPr>
              <a:t>Estabelecer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padrões</a:t>
            </a:r>
            <a:r>
              <a:rPr lang="en-US" sz="2800" b="1" dirty="0">
                <a:solidFill>
                  <a:srgbClr val="000000"/>
                </a:solidFill>
              </a:rPr>
              <a:t> de </a:t>
            </a:r>
            <a:r>
              <a:rPr lang="en-US" sz="2800" b="1" dirty="0" err="1">
                <a:solidFill>
                  <a:srgbClr val="000000"/>
                </a:solidFill>
              </a:rPr>
              <a:t>práticas</a:t>
            </a:r>
            <a:r>
              <a:rPr lang="en-US" sz="2800" b="1" dirty="0">
                <a:solidFill>
                  <a:srgbClr val="000000"/>
                </a:solidFill>
              </a:rPr>
              <a:t> e </a:t>
            </a:r>
            <a:r>
              <a:rPr lang="en-US" sz="2800" b="1" dirty="0" err="1">
                <a:solidFill>
                  <a:srgbClr val="000000"/>
                </a:solidFill>
              </a:rPr>
              <a:t>medidas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dessas </a:t>
            </a:r>
            <a:r>
              <a:rPr lang="en-US" sz="2800" dirty="0" err="1">
                <a:solidFill>
                  <a:srgbClr val="000000"/>
                </a:solidFill>
              </a:rPr>
              <a:t>áreas</a:t>
            </a:r>
            <a:r>
              <a:rPr lang="en-US" sz="2800" dirty="0">
                <a:solidFill>
                  <a:srgbClr val="000000"/>
                </a:solidFill>
              </a:rPr>
              <a:t>;</a:t>
            </a:r>
          </a:p>
          <a:p>
            <a:pPr marL="274638" indent="-257175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800" b="1" dirty="0" err="1">
                <a:solidFill>
                  <a:srgbClr val="000000"/>
                </a:solidFill>
              </a:rPr>
              <a:t>Aumentar</a:t>
            </a:r>
            <a:r>
              <a:rPr lang="en-US" sz="2800" b="1" dirty="0">
                <a:solidFill>
                  <a:srgbClr val="000000"/>
                </a:solidFill>
              </a:rPr>
              <a:t> a </a:t>
            </a:r>
            <a:r>
              <a:rPr lang="en-US" sz="2800" b="1" dirty="0" err="1">
                <a:solidFill>
                  <a:srgbClr val="000000"/>
                </a:solidFill>
              </a:rPr>
              <a:t>simetria</a:t>
            </a:r>
            <a:r>
              <a:rPr lang="en-US" sz="2800" b="1" dirty="0">
                <a:solidFill>
                  <a:srgbClr val="000000"/>
                </a:solidFill>
              </a:rPr>
              <a:t> de </a:t>
            </a:r>
            <a:r>
              <a:rPr lang="en-US" sz="2800" b="1" dirty="0" err="1">
                <a:solidFill>
                  <a:srgbClr val="000000"/>
                </a:solidFill>
              </a:rPr>
              <a:t>informações</a:t>
            </a:r>
            <a:r>
              <a:rPr lang="en-US" sz="2800" b="1" dirty="0">
                <a:solidFill>
                  <a:srgbClr val="000000"/>
                </a:solidFill>
              </a:rPr>
              <a:t> e dados </a:t>
            </a:r>
            <a:r>
              <a:rPr lang="en-US" sz="2800" b="1" dirty="0" err="1">
                <a:solidFill>
                  <a:srgbClr val="000000"/>
                </a:solidFill>
              </a:rPr>
              <a:t>nas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relações</a:t>
            </a:r>
            <a:r>
              <a:rPr lang="en-US" sz="2800" b="1" dirty="0">
                <a:solidFill>
                  <a:srgbClr val="000000"/>
                </a:solidFill>
              </a:rPr>
              <a:t> entre a </a:t>
            </a:r>
            <a:r>
              <a:rPr lang="en-US" sz="2800" b="1" dirty="0" err="1">
                <a:solidFill>
                  <a:srgbClr val="000000"/>
                </a:solidFill>
              </a:rPr>
              <a:t>administração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pública</a:t>
            </a:r>
            <a:r>
              <a:rPr lang="en-US" sz="2800" b="1" dirty="0">
                <a:solidFill>
                  <a:srgbClr val="000000"/>
                </a:solidFill>
              </a:rPr>
              <a:t> federal e a </a:t>
            </a:r>
            <a:r>
              <a:rPr lang="en-US" sz="2800" b="1" dirty="0" err="1">
                <a:solidFill>
                  <a:srgbClr val="000000"/>
                </a:solidFill>
              </a:rPr>
              <a:t>sociedade</a:t>
            </a:r>
            <a:r>
              <a:rPr lang="en-US" sz="2800" b="1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693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pacity Building | UDA Consulting">
            <a:extLst>
              <a:ext uri="{FF2B5EF4-FFF2-40B4-BE49-F238E27FC236}">
                <a16:creationId xmlns:a16="http://schemas.microsoft.com/office/drawing/2014/main" id="{B2EA8BEE-1B25-D681-23F1-22DD9CB78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6" b="5802"/>
          <a:stretch/>
        </p:blipFill>
        <p:spPr bwMode="auto">
          <a:xfrm>
            <a:off x="20" y="10"/>
            <a:ext cx="9143980" cy="3206177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4FA90A-31DC-1C5C-C0BA-1B80D8852A11}"/>
              </a:ext>
            </a:extLst>
          </p:cNvPr>
          <p:cNvSpPr txBox="1"/>
          <p:nvPr/>
        </p:nvSpPr>
        <p:spPr>
          <a:xfrm>
            <a:off x="144683" y="3165666"/>
            <a:ext cx="8854633" cy="36923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300" dirty="0" err="1"/>
              <a:t>Informações</a:t>
            </a:r>
            <a:r>
              <a:rPr lang="en-US" sz="2300" dirty="0"/>
              <a:t> </a:t>
            </a:r>
            <a:r>
              <a:rPr lang="en-US" sz="2300" dirty="0" err="1"/>
              <a:t>claras</a:t>
            </a:r>
            <a:r>
              <a:rPr lang="en-US" sz="2300" dirty="0"/>
              <a:t> </a:t>
            </a:r>
            <a:r>
              <a:rPr lang="en-US" sz="2300" dirty="0" err="1"/>
              <a:t>sobre</a:t>
            </a:r>
            <a:r>
              <a:rPr lang="en-US" sz="2300" dirty="0"/>
              <a:t> </a:t>
            </a:r>
            <a:r>
              <a:rPr lang="en-US" sz="2300" dirty="0" err="1"/>
              <a:t>políticas</a:t>
            </a:r>
            <a:r>
              <a:rPr lang="en-US" sz="2300" dirty="0"/>
              <a:t> e </a:t>
            </a:r>
            <a:r>
              <a:rPr lang="en-US" sz="2300" dirty="0" err="1"/>
              <a:t>procedimentos</a:t>
            </a:r>
            <a:r>
              <a:rPr lang="en-US" sz="2300" dirty="0"/>
              <a:t> para fomenter </a:t>
            </a:r>
            <a:r>
              <a:rPr lang="en-US" sz="2300" dirty="0" err="1"/>
              <a:t>integridade</a:t>
            </a:r>
            <a:r>
              <a:rPr lang="en-US" sz="2300" dirty="0"/>
              <a:t> </a:t>
            </a:r>
            <a:r>
              <a:rPr lang="en-US" sz="2300" dirty="0" err="1"/>
              <a:t>nas</a:t>
            </a:r>
            <a:r>
              <a:rPr lang="en-US" sz="2300" dirty="0"/>
              <a:t> </a:t>
            </a:r>
            <a:r>
              <a:rPr lang="en-US" sz="2300" dirty="0" err="1"/>
              <a:t>organizações</a:t>
            </a:r>
            <a:r>
              <a:rPr lang="en-US" sz="2300" dirty="0"/>
              <a:t>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300" dirty="0" err="1"/>
              <a:t>Treinamento</a:t>
            </a:r>
            <a:r>
              <a:rPr lang="en-US" sz="2300" dirty="0"/>
              <a:t> de </a:t>
            </a:r>
            <a:r>
              <a:rPr lang="en-US" sz="2300" dirty="0" err="1"/>
              <a:t>integridade</a:t>
            </a:r>
            <a:r>
              <a:rPr lang="en-US" sz="2300" dirty="0"/>
              <a:t> para </a:t>
            </a:r>
            <a:r>
              <a:rPr lang="en-US" sz="2300" dirty="0" err="1"/>
              <a:t>melhorar</a:t>
            </a:r>
            <a:r>
              <a:rPr lang="en-US" sz="2300" dirty="0"/>
              <a:t> a </a:t>
            </a:r>
            <a:r>
              <a:rPr lang="en-US" sz="2300" dirty="0" err="1"/>
              <a:t>conscientização</a:t>
            </a:r>
            <a:r>
              <a:rPr lang="en-US" sz="2300" dirty="0"/>
              <a:t> e as </a:t>
            </a:r>
            <a:r>
              <a:rPr lang="en-US" sz="2300" dirty="0" err="1"/>
              <a:t>habilidades</a:t>
            </a:r>
            <a:r>
              <a:rPr lang="en-US" sz="2300" dirty="0"/>
              <a:t> </a:t>
            </a:r>
            <a:r>
              <a:rPr lang="en-US" sz="2300" dirty="0" err="1"/>
              <a:t>éticas</a:t>
            </a:r>
            <a:r>
              <a:rPr lang="en-US" sz="2300" dirty="0"/>
              <a:t> de </a:t>
            </a:r>
            <a:r>
              <a:rPr lang="en-US" sz="2300" dirty="0" err="1"/>
              <a:t>tomada</a:t>
            </a:r>
            <a:r>
              <a:rPr lang="en-US" sz="2300" dirty="0"/>
              <a:t> de </a:t>
            </a:r>
            <a:r>
              <a:rPr lang="en-US" sz="2300" dirty="0" err="1"/>
              <a:t>decisão</a:t>
            </a:r>
            <a:r>
              <a:rPr lang="en-US" sz="2300" dirty="0"/>
              <a:t>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300" dirty="0" err="1"/>
              <a:t>Mecanismos</a:t>
            </a:r>
            <a:r>
              <a:rPr lang="en-US" sz="2300" dirty="0"/>
              <a:t> </a:t>
            </a:r>
            <a:r>
              <a:rPr lang="en-US" sz="2300" dirty="0" err="1"/>
              <a:t>acessíveis</a:t>
            </a:r>
            <a:r>
              <a:rPr lang="en-US" sz="2300" dirty="0"/>
              <a:t> de </a:t>
            </a:r>
            <a:r>
              <a:rPr lang="en-US" sz="2300" dirty="0" err="1"/>
              <a:t>orientação</a:t>
            </a:r>
            <a:r>
              <a:rPr lang="en-US" sz="2300" dirty="0"/>
              <a:t> e consulta para </a:t>
            </a:r>
            <a:r>
              <a:rPr lang="en-US" sz="2300" dirty="0" err="1"/>
              <a:t>aplicar</a:t>
            </a:r>
            <a:r>
              <a:rPr lang="en-US" sz="2300" dirty="0"/>
              <a:t> </a:t>
            </a:r>
            <a:r>
              <a:rPr lang="en-US" sz="2300" dirty="0" err="1"/>
              <a:t>padrões</a:t>
            </a:r>
            <a:r>
              <a:rPr lang="en-US" sz="2300" dirty="0"/>
              <a:t> de </a:t>
            </a:r>
            <a:r>
              <a:rPr lang="en-US" sz="2300" dirty="0" err="1"/>
              <a:t>integridade</a:t>
            </a:r>
            <a:r>
              <a:rPr lang="en-US" sz="2300" dirty="0"/>
              <a:t> e </a:t>
            </a:r>
            <a:r>
              <a:rPr lang="en-US" sz="2300" dirty="0" err="1"/>
              <a:t>gerir</a:t>
            </a:r>
            <a:r>
              <a:rPr lang="en-US" sz="2300" dirty="0"/>
              <a:t> </a:t>
            </a:r>
            <a:r>
              <a:rPr lang="en-US" sz="2300" dirty="0" err="1"/>
              <a:t>conflitos</a:t>
            </a:r>
            <a:r>
              <a:rPr lang="en-US" sz="2300" dirty="0"/>
              <a:t> de interesses;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300" dirty="0" err="1"/>
              <a:t>Fortalecer</a:t>
            </a:r>
            <a:r>
              <a:rPr lang="en-US" sz="2300" dirty="0"/>
              <a:t> a </a:t>
            </a:r>
            <a:r>
              <a:rPr lang="en-US" sz="2300" dirty="0" err="1"/>
              <a:t>supervisão</a:t>
            </a:r>
            <a:r>
              <a:rPr lang="en-US" sz="2300" dirty="0"/>
              <a:t> e o </a:t>
            </a:r>
            <a:r>
              <a:rPr lang="en-US" sz="2300" dirty="0" err="1"/>
              <a:t>controle</a:t>
            </a:r>
            <a:r>
              <a:rPr lang="en-US" sz="2300" dirty="0"/>
              <a:t> </a:t>
            </a:r>
            <a:r>
              <a:rPr lang="en-US" sz="2300" dirty="0" err="1"/>
              <a:t>dentro</a:t>
            </a:r>
            <a:r>
              <a:rPr lang="en-US" sz="2300" dirty="0"/>
              <a:t> do </a:t>
            </a:r>
            <a:r>
              <a:rPr lang="en-US" sz="2300" dirty="0" err="1"/>
              <a:t>sistema</a:t>
            </a:r>
            <a:r>
              <a:rPr lang="en-US" sz="2300" dirty="0"/>
              <a:t> de </a:t>
            </a:r>
            <a:r>
              <a:rPr lang="en-US" sz="2300" dirty="0" err="1"/>
              <a:t>integridade</a:t>
            </a:r>
            <a:r>
              <a:rPr lang="en-US" sz="2300" dirty="0"/>
              <a:t> </a:t>
            </a:r>
            <a:r>
              <a:rPr lang="en-US" sz="2300" dirty="0" err="1"/>
              <a:t>pública</a:t>
            </a:r>
            <a:r>
              <a:rPr lang="en-US" sz="2300" dirty="0"/>
              <a:t>.</a:t>
            </a:r>
            <a:endParaRPr lang="en-US" sz="2300" b="0" i="0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23EF3-5347-F2D0-A147-38E242A17998}"/>
              </a:ext>
            </a:extLst>
          </p:cNvPr>
          <p:cNvSpPr>
            <a:spLocks/>
          </p:cNvSpPr>
          <p:nvPr/>
        </p:nvSpPr>
        <p:spPr>
          <a:xfrm>
            <a:off x="760440" y="1552303"/>
            <a:ext cx="7786680" cy="4296154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96112">
              <a:spcAft>
                <a:spcPts val="600"/>
              </a:spcAft>
            </a:pPr>
            <a:endParaRPr lang="en-BR" sz="1323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4927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D41CF8-5232-42BC-8D05-AFEDE2153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1256"/>
            <a:ext cx="9144000" cy="6869256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49237091-E62C-4878-AA4C-0B9995ADB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28801"/>
            <a:ext cx="7886700" cy="43624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F21C1A83-86F1-1ACD-71A9-BF27485ABB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9" t="15925" r="58903" b="10858"/>
          <a:stretch/>
        </p:blipFill>
        <p:spPr>
          <a:xfrm>
            <a:off x="782941" y="1963470"/>
            <a:ext cx="3449718" cy="2305075"/>
          </a:xfrm>
          <a:prstGeom prst="rect">
            <a:avLst/>
          </a:prstGeom>
        </p:spPr>
      </p:pic>
      <p:pic>
        <p:nvPicPr>
          <p:cNvPr id="11" name="Imagem 4" descr="A screenshot of a computer&#10;&#10;Description automatically generated">
            <a:extLst>
              <a:ext uri="{FF2B5EF4-FFF2-40B4-BE49-F238E27FC236}">
                <a16:creationId xmlns:a16="http://schemas.microsoft.com/office/drawing/2014/main" id="{36C85806-AF7A-7B7B-8E3A-C188D38214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01" t="20068" r="20649" b="13042"/>
          <a:stretch/>
        </p:blipFill>
        <p:spPr>
          <a:xfrm>
            <a:off x="868363" y="4118836"/>
            <a:ext cx="3278875" cy="2048359"/>
          </a:xfrm>
          <a:prstGeom prst="rect">
            <a:avLst/>
          </a:prstGeom>
        </p:spPr>
      </p:pic>
      <p:pic>
        <p:nvPicPr>
          <p:cNvPr id="10" name="Imagem 4" descr="A screenshot of a computer&#10;&#10;Description automatically generated">
            <a:extLst>
              <a:ext uri="{FF2B5EF4-FFF2-40B4-BE49-F238E27FC236}">
                <a16:creationId xmlns:a16="http://schemas.microsoft.com/office/drawing/2014/main" id="{D222BFAE-2CE0-0BBD-A18B-697AE98D23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81" t="20259" r="73333" b="30899"/>
          <a:stretch/>
        </p:blipFill>
        <p:spPr>
          <a:xfrm>
            <a:off x="4538708" y="2648811"/>
            <a:ext cx="3670592" cy="2940050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7714080F-6756-0D77-4164-3C66738A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9141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1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Programas</a:t>
            </a:r>
            <a:r>
              <a:rPr lang="en-US" sz="41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41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Integridade</a:t>
            </a:r>
            <a:r>
              <a:rPr lang="en-US" sz="41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com </a:t>
            </a:r>
            <a:r>
              <a:rPr lang="en-US" sz="41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perspectiva</a:t>
            </a:r>
            <a:r>
              <a:rPr lang="en-US" sz="41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1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holística</a:t>
            </a:r>
            <a:r>
              <a:rPr lang="en-US" sz="41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e </a:t>
            </a:r>
            <a:r>
              <a:rPr lang="en-US" sz="41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adaptável</a:t>
            </a:r>
            <a:endParaRPr lang="en-US" sz="4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305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13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19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9272" cy="1576446"/>
            <a:chOff x="0" y="0"/>
            <a:chExt cx="12192002" cy="157644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Imagem 8">
            <a:hlinkClick r:id="rId2"/>
            <a:extLst>
              <a:ext uri="{FF2B5EF4-FFF2-40B4-BE49-F238E27FC236}">
                <a16:creationId xmlns:a16="http://schemas.microsoft.com/office/drawing/2014/main" id="{1D4478AE-ACA5-1FB7-B1DF-B698BDD2F3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84" t="11256" r="61947" b="9557"/>
          <a:stretch/>
        </p:blipFill>
        <p:spPr>
          <a:xfrm>
            <a:off x="1366952" y="1787654"/>
            <a:ext cx="2404947" cy="3053064"/>
          </a:xfrm>
          <a:prstGeom prst="rect">
            <a:avLst/>
          </a:prstGeom>
        </p:spPr>
      </p:pic>
      <p:pic>
        <p:nvPicPr>
          <p:cNvPr id="7" name="Imagem 10">
            <a:hlinkClick r:id="rId4"/>
            <a:extLst>
              <a:ext uri="{FF2B5EF4-FFF2-40B4-BE49-F238E27FC236}">
                <a16:creationId xmlns:a16="http://schemas.microsoft.com/office/drawing/2014/main" id="{776864BF-AE1F-F401-F6A8-ECF52693D0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359" t="11724" r="60938" b="20517"/>
          <a:stretch/>
        </p:blipFill>
        <p:spPr>
          <a:xfrm>
            <a:off x="4929353" y="1824582"/>
            <a:ext cx="2847695" cy="29685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FDF6B6-1709-56CA-7B60-CF1DB2079DA5}"/>
              </a:ext>
            </a:extLst>
          </p:cNvPr>
          <p:cNvSpPr txBox="1"/>
          <p:nvPr/>
        </p:nvSpPr>
        <p:spPr>
          <a:xfrm>
            <a:off x="628650" y="5041313"/>
            <a:ext cx="7886700" cy="178765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b="1" dirty="0"/>
              <a:t>LEI Nº 14.540 de 2023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err="1"/>
              <a:t>Institui</a:t>
            </a:r>
            <a:r>
              <a:rPr lang="en-US" sz="2000" dirty="0"/>
              <a:t> o </a:t>
            </a:r>
            <a:r>
              <a:rPr lang="en-US" sz="2000" dirty="0" err="1"/>
              <a:t>Programa</a:t>
            </a:r>
            <a:r>
              <a:rPr lang="en-US" sz="2000" dirty="0"/>
              <a:t> de </a:t>
            </a:r>
            <a:r>
              <a:rPr lang="en-US" sz="2000" dirty="0" err="1"/>
              <a:t>Prevenção</a:t>
            </a:r>
            <a:r>
              <a:rPr lang="en-US" sz="2000" dirty="0"/>
              <a:t> e </a:t>
            </a:r>
            <a:r>
              <a:rPr lang="en-US" sz="2000" dirty="0" err="1"/>
              <a:t>Enfrentamento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Assédio</a:t>
            </a:r>
            <a:r>
              <a:rPr lang="en-US" sz="2000" dirty="0"/>
              <a:t> Sexual e outros Crimes contra a </a:t>
            </a:r>
            <a:r>
              <a:rPr lang="en-US" sz="2000" dirty="0" err="1"/>
              <a:t>Dignidade</a:t>
            </a:r>
            <a:r>
              <a:rPr lang="en-US" sz="2000" dirty="0"/>
              <a:t> Sexual e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Violência</a:t>
            </a:r>
            <a:r>
              <a:rPr lang="en-US" sz="2000" dirty="0"/>
              <a:t> Sexual no </a:t>
            </a:r>
            <a:r>
              <a:rPr lang="en-US" sz="2000" dirty="0" err="1"/>
              <a:t>âmbito</a:t>
            </a:r>
            <a:r>
              <a:rPr lang="en-US" sz="2000" dirty="0"/>
              <a:t> da </a:t>
            </a:r>
            <a:r>
              <a:rPr lang="en-US" sz="2000" dirty="0" err="1"/>
              <a:t>administração</a:t>
            </a:r>
            <a:r>
              <a:rPr lang="en-US" sz="2000" dirty="0"/>
              <a:t> </a:t>
            </a:r>
            <a:r>
              <a:rPr lang="en-US" sz="2000" dirty="0" err="1"/>
              <a:t>pública</a:t>
            </a:r>
            <a:r>
              <a:rPr lang="en-US" sz="2000" dirty="0"/>
              <a:t>, </a:t>
            </a:r>
            <a:r>
              <a:rPr lang="en-US" sz="2000" dirty="0" err="1"/>
              <a:t>direta</a:t>
            </a:r>
            <a:r>
              <a:rPr lang="en-US" sz="2000" dirty="0"/>
              <a:t> e </a:t>
            </a:r>
            <a:r>
              <a:rPr lang="en-US" sz="2000" dirty="0" err="1"/>
              <a:t>indireta</a:t>
            </a:r>
            <a:r>
              <a:rPr lang="en-US" sz="2000" dirty="0"/>
              <a:t>, federal, </a:t>
            </a:r>
            <a:r>
              <a:rPr lang="en-US" sz="2000" dirty="0" err="1"/>
              <a:t>estadual</a:t>
            </a:r>
            <a:r>
              <a:rPr lang="en-US" sz="2000" dirty="0"/>
              <a:t>, </a:t>
            </a:r>
            <a:r>
              <a:rPr lang="en-US" sz="2000" dirty="0" err="1"/>
              <a:t>distrital</a:t>
            </a:r>
            <a:r>
              <a:rPr lang="en-US" sz="2000" dirty="0"/>
              <a:t> e municipal.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A8991B-1708-58C5-1DAE-DF9845AD1DC0}"/>
              </a:ext>
            </a:extLst>
          </p:cNvPr>
          <p:cNvSpPr txBox="1"/>
          <p:nvPr/>
        </p:nvSpPr>
        <p:spPr>
          <a:xfrm>
            <a:off x="457200" y="249121"/>
            <a:ext cx="56429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Iniciativas</a:t>
            </a:r>
            <a:r>
              <a:rPr lang="en-US" sz="3200" b="1" dirty="0">
                <a:solidFill>
                  <a:schemeClr val="bg1"/>
                </a:solidFill>
              </a:rPr>
              <a:t> de </a:t>
            </a:r>
            <a:r>
              <a:rPr lang="en-US" sz="3200" b="1" dirty="0" err="1">
                <a:solidFill>
                  <a:schemeClr val="bg1"/>
                </a:solidFill>
              </a:rPr>
              <a:t>Integridade</a:t>
            </a:r>
            <a:r>
              <a:rPr lang="en-US" sz="3200" b="1" dirty="0">
                <a:solidFill>
                  <a:schemeClr val="bg1"/>
                </a:solidFill>
              </a:rPr>
              <a:t> e </a:t>
            </a:r>
            <a:r>
              <a:rPr lang="en-US" sz="3200" b="1" dirty="0" err="1">
                <a:solidFill>
                  <a:schemeClr val="bg1"/>
                </a:solidFill>
              </a:rPr>
              <a:t>Diversidade</a:t>
            </a:r>
            <a:endParaRPr lang="en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9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0855A890-B60B-4670-9DC2-69DC05015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109DA7-015F-EF78-9512-09C24BBFD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63" y="2023110"/>
            <a:ext cx="2058537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dirty="0" err="1"/>
              <a:t>Inovação</a:t>
            </a:r>
            <a:r>
              <a:rPr lang="en-US" sz="3200" b="1" dirty="0"/>
              <a:t>, </a:t>
            </a:r>
            <a:r>
              <a:rPr lang="en-US" sz="3200" b="1" dirty="0" err="1"/>
              <a:t>Pesquisa</a:t>
            </a:r>
            <a:r>
              <a:rPr lang="en-US" sz="3200" b="1" dirty="0"/>
              <a:t> e </a:t>
            </a:r>
            <a:r>
              <a:rPr lang="en-US" sz="3200" b="1" dirty="0" err="1"/>
              <a:t>Integridade</a:t>
            </a:r>
            <a:endParaRPr lang="en-US" sz="3200" b="1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76976" y="3411145"/>
            <a:ext cx="1719072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067477" y="245695"/>
            <a:ext cx="1715478" cy="6437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462" y="664308"/>
            <a:ext cx="6061974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hink Tank">
            <a:extLst>
              <a:ext uri="{FF2B5EF4-FFF2-40B4-BE49-F238E27FC236}">
                <a16:creationId xmlns:a16="http://schemas.microsoft.com/office/drawing/2014/main" id="{4122C7EC-8F31-37B5-B02F-1F439D6F0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7021" y="3826439"/>
            <a:ext cx="2523744" cy="243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GU Presente: auditores voltam a campo para verificar destinação de recursos do Bolsa Família">
            <a:extLst>
              <a:ext uri="{FF2B5EF4-FFF2-40B4-BE49-F238E27FC236}">
                <a16:creationId xmlns:a16="http://schemas.microsoft.com/office/drawing/2014/main" id="{B7B9DC25-2CD5-6E9C-20D8-1801898AA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3999" y="1151265"/>
            <a:ext cx="2946678" cy="198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nap e CGU lançam edital para 10 bolsas do programa Cátedras Brasil - Enap  - Escola Nacional de Administração Pública">
            <a:extLst>
              <a:ext uri="{FF2B5EF4-FFF2-40B4-BE49-F238E27FC236}">
                <a16:creationId xmlns:a16="http://schemas.microsoft.com/office/drawing/2014/main" id="{0425CE48-46DD-FC67-6B8B-CC96ADC86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0688" y="4065113"/>
            <a:ext cx="2884527" cy="163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BF3917-2BE5-D09B-CD35-1BC9948B30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979" r="62520" b="24970"/>
          <a:stretch/>
        </p:blipFill>
        <p:spPr>
          <a:xfrm>
            <a:off x="3014988" y="1011634"/>
            <a:ext cx="2447524" cy="219688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F704AA7-F7E8-F52E-283D-DDFAD9AD472D}"/>
              </a:ext>
            </a:extLst>
          </p:cNvPr>
          <p:cNvSpPr txBox="1">
            <a:spLocks/>
          </p:cNvSpPr>
          <p:nvPr/>
        </p:nvSpPr>
        <p:spPr>
          <a:xfrm>
            <a:off x="6719079" y="3509643"/>
            <a:ext cx="1420491" cy="511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/>
              <a:t>CEI</a:t>
            </a:r>
          </a:p>
        </p:txBody>
      </p:sp>
    </p:spTree>
    <p:extLst>
      <p:ext uri="{BB962C8B-B14F-4D97-AF65-F5344CB8AC3E}">
        <p14:creationId xmlns:p14="http://schemas.microsoft.com/office/powerpoint/2010/main" val="9888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4" name="Rectangle 3093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084BC-2DE0-981A-D82E-0FB190397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295606"/>
            <a:ext cx="5524167" cy="6382779"/>
          </a:xfrm>
        </p:spPr>
        <p:txBody>
          <a:bodyPr anchor="t">
            <a:normAutofit fontScale="92500" lnSpcReduction="10000"/>
          </a:bodyPr>
          <a:lstStyle/>
          <a:p>
            <a:pPr marL="327025" indent="-327025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b="1" dirty="0" err="1"/>
              <a:t>Evoluções</a:t>
            </a:r>
            <a:r>
              <a:rPr lang="en-US" sz="2200" b="1" dirty="0"/>
              <a:t> </a:t>
            </a:r>
            <a:r>
              <a:rPr lang="en-US" sz="2200" b="1" dirty="0" err="1"/>
              <a:t>conceituais</a:t>
            </a:r>
            <a:r>
              <a:rPr lang="en-US" sz="2200" b="1" dirty="0"/>
              <a:t> e </a:t>
            </a:r>
            <a:r>
              <a:rPr lang="en-US" sz="2200" b="1" dirty="0" err="1"/>
              <a:t>aplicações</a:t>
            </a:r>
            <a:r>
              <a:rPr lang="en-US" sz="2200" b="1" dirty="0"/>
              <a:t> </a:t>
            </a:r>
            <a:r>
              <a:rPr lang="en-US" sz="2200" b="1" dirty="0" err="1"/>
              <a:t>geram</a:t>
            </a:r>
            <a:r>
              <a:rPr lang="en-US" sz="2200" b="1" dirty="0"/>
              <a:t> </a:t>
            </a:r>
            <a:r>
              <a:rPr lang="en-US" sz="2200" b="1" dirty="0" err="1"/>
              <a:t>maior</a:t>
            </a:r>
            <a:r>
              <a:rPr lang="en-US" sz="2200" b="1" dirty="0"/>
              <a:t> </a:t>
            </a:r>
            <a:r>
              <a:rPr lang="en-US" sz="2200" b="1" dirty="0" err="1"/>
              <a:t>atenção</a:t>
            </a:r>
            <a:r>
              <a:rPr lang="en-US" sz="2200" b="1" dirty="0"/>
              <a:t> </a:t>
            </a:r>
            <a:r>
              <a:rPr lang="en-US" sz="2200" b="1" dirty="0" err="1"/>
              <a:t>à</a:t>
            </a:r>
            <a:r>
              <a:rPr lang="en-US" sz="2200" b="1" dirty="0"/>
              <a:t> </a:t>
            </a:r>
            <a:r>
              <a:rPr lang="en-US" sz="2200" b="1" dirty="0" err="1"/>
              <a:t>Integridade</a:t>
            </a:r>
            <a:r>
              <a:rPr lang="en-US" sz="2200" b="1" dirty="0"/>
              <a:t> </a:t>
            </a:r>
            <a:r>
              <a:rPr lang="en-US" sz="2200" dirty="0"/>
              <a:t>- academia, </a:t>
            </a:r>
            <a:r>
              <a:rPr lang="en-US" sz="2200" dirty="0" err="1"/>
              <a:t>organizações</a:t>
            </a:r>
            <a:r>
              <a:rPr lang="en-US" sz="2200" dirty="0"/>
              <a:t> </a:t>
            </a:r>
            <a:r>
              <a:rPr lang="en-US" sz="2200" dirty="0" err="1"/>
              <a:t>internacionais</a:t>
            </a:r>
            <a:r>
              <a:rPr lang="en-US" sz="2200" dirty="0"/>
              <a:t> e </a:t>
            </a:r>
            <a:r>
              <a:rPr lang="en-US" sz="2200" dirty="0" err="1"/>
              <a:t>nos</a:t>
            </a:r>
            <a:r>
              <a:rPr lang="en-US" sz="2200" dirty="0"/>
              <a:t> </a:t>
            </a:r>
            <a:r>
              <a:rPr lang="en-US" sz="2200" dirty="0" err="1"/>
              <a:t>governos</a:t>
            </a:r>
            <a:r>
              <a:rPr lang="en-US" sz="2200" dirty="0"/>
              <a:t>;</a:t>
            </a:r>
          </a:p>
          <a:p>
            <a:pPr marL="327025" indent="-327025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b="1" dirty="0" err="1"/>
              <a:t>Evidências</a:t>
            </a:r>
            <a:r>
              <a:rPr lang="en-US" sz="2200" b="1" dirty="0"/>
              <a:t> e </a:t>
            </a:r>
            <a:r>
              <a:rPr lang="en-US" sz="2200" b="1" dirty="0" err="1"/>
              <a:t>Conhecimento</a:t>
            </a:r>
            <a:r>
              <a:rPr lang="en-US" sz="2200" b="1" dirty="0"/>
              <a:t> </a:t>
            </a:r>
            <a:r>
              <a:rPr lang="en-US" sz="2200" b="1" dirty="0" err="1"/>
              <a:t>Científico</a:t>
            </a:r>
            <a:r>
              <a:rPr lang="en-US" sz="2200" b="1" dirty="0"/>
              <a:t>: </a:t>
            </a:r>
            <a:r>
              <a:rPr lang="en-US" sz="2200" b="1" dirty="0" err="1"/>
              <a:t>fontes</a:t>
            </a:r>
            <a:r>
              <a:rPr lang="en-US" sz="2200" b="1" dirty="0"/>
              <a:t> </a:t>
            </a:r>
            <a:r>
              <a:rPr lang="en-US" sz="2200" b="1" dirty="0" err="1"/>
              <a:t>precípuas</a:t>
            </a:r>
            <a:r>
              <a:rPr lang="en-US" sz="2200" b="1" dirty="0"/>
              <a:t> </a:t>
            </a:r>
            <a:r>
              <a:rPr lang="en-US" sz="2200" dirty="0"/>
              <a:t>para a </a:t>
            </a:r>
            <a:r>
              <a:rPr lang="en-US" sz="2200" dirty="0" err="1"/>
              <a:t>compreensão</a:t>
            </a:r>
            <a:r>
              <a:rPr lang="en-US" sz="2200" dirty="0"/>
              <a:t> do </a:t>
            </a:r>
            <a:r>
              <a:rPr lang="en-US" sz="2200" dirty="0" err="1"/>
              <a:t>fenômeno</a:t>
            </a:r>
            <a:r>
              <a:rPr lang="en-US" sz="2200" dirty="0"/>
              <a:t> da </a:t>
            </a:r>
            <a:r>
              <a:rPr lang="en-US" sz="2200" b="1" dirty="0" err="1"/>
              <a:t>Corrupção</a:t>
            </a:r>
            <a:r>
              <a:rPr lang="en-US" sz="2200" dirty="0"/>
              <a:t>, mas </a:t>
            </a:r>
            <a:r>
              <a:rPr lang="en-US" sz="2200" dirty="0" err="1"/>
              <a:t>também</a:t>
            </a:r>
            <a:r>
              <a:rPr lang="en-US" sz="2200" dirty="0"/>
              <a:t> das </a:t>
            </a:r>
            <a:r>
              <a:rPr lang="en-US" sz="2200" dirty="0" err="1"/>
              <a:t>falhas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implementação</a:t>
            </a:r>
            <a:r>
              <a:rPr lang="en-US" sz="2200" dirty="0"/>
              <a:t> das PP - </a:t>
            </a:r>
            <a:r>
              <a:rPr lang="en-US" sz="2200" b="1" dirty="0" err="1"/>
              <a:t>má</a:t>
            </a:r>
            <a:r>
              <a:rPr lang="en-US" sz="2200" b="1" dirty="0"/>
              <a:t> </a:t>
            </a:r>
            <a:r>
              <a:rPr lang="en-US" sz="2200" b="1" dirty="0" err="1"/>
              <a:t>gestão</a:t>
            </a:r>
            <a:r>
              <a:rPr lang="en-US" sz="2200" b="1" dirty="0"/>
              <a:t> e/</a:t>
            </a:r>
            <a:r>
              <a:rPr lang="en-US" sz="2200" b="1" dirty="0" err="1"/>
              <a:t>ou</a:t>
            </a:r>
            <a:r>
              <a:rPr lang="en-US" sz="2200" b="1" dirty="0"/>
              <a:t> </a:t>
            </a:r>
            <a:r>
              <a:rPr lang="en-US" sz="2200" b="1" dirty="0" err="1"/>
              <a:t>precariedade</a:t>
            </a:r>
            <a:r>
              <a:rPr lang="en-US" sz="2200" b="1" dirty="0"/>
              <a:t> das </a:t>
            </a:r>
            <a:r>
              <a:rPr lang="en-US" sz="2200" b="1" dirty="0" err="1"/>
              <a:t>capacidades</a:t>
            </a:r>
            <a:r>
              <a:rPr lang="en-US" sz="2200" b="1" dirty="0"/>
              <a:t> </a:t>
            </a:r>
            <a:r>
              <a:rPr lang="en-US" sz="2200" b="1" dirty="0" err="1"/>
              <a:t>estatais</a:t>
            </a:r>
            <a:r>
              <a:rPr lang="en-US" sz="2200" dirty="0"/>
              <a:t>;</a:t>
            </a:r>
          </a:p>
          <a:p>
            <a:pPr marL="327025" indent="-327025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b="1" dirty="0"/>
              <a:t>Agenda </a:t>
            </a:r>
            <a:r>
              <a:rPr lang="en-US" sz="2200" b="1" dirty="0" err="1"/>
              <a:t>Pesquisa</a:t>
            </a:r>
            <a:r>
              <a:rPr lang="en-US" sz="2200" b="1" dirty="0"/>
              <a:t> Futura:</a:t>
            </a:r>
          </a:p>
          <a:p>
            <a:pPr marL="635000" lvl="1" indent="-3095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 err="1"/>
              <a:t>Entendimento</a:t>
            </a:r>
            <a:r>
              <a:rPr lang="en-US" sz="2000" dirty="0"/>
              <a:t> das </a:t>
            </a:r>
            <a:r>
              <a:rPr lang="en-US" sz="2000" b="1" dirty="0" err="1"/>
              <a:t>assimetrias</a:t>
            </a:r>
            <a:r>
              <a:rPr lang="en-US" sz="2000" b="1" dirty="0"/>
              <a:t> entre </a:t>
            </a:r>
            <a:r>
              <a:rPr lang="en-US" sz="2000" b="1" dirty="0" err="1"/>
              <a:t>gestão</a:t>
            </a:r>
            <a:r>
              <a:rPr lang="en-US" sz="2000" b="1" dirty="0"/>
              <a:t> e </a:t>
            </a:r>
            <a:r>
              <a:rPr lang="en-US" sz="2000" b="1" dirty="0" err="1"/>
              <a:t>controle</a:t>
            </a:r>
            <a:r>
              <a:rPr lang="en-US" sz="2000" b="1" dirty="0"/>
              <a:t> </a:t>
            </a:r>
            <a:r>
              <a:rPr lang="en-US" sz="2000" dirty="0"/>
              <a:t>tanto de </a:t>
            </a:r>
            <a:r>
              <a:rPr lang="en-US" sz="2000" dirty="0" err="1"/>
              <a:t>visões</a:t>
            </a:r>
            <a:r>
              <a:rPr lang="en-US" sz="2000" dirty="0"/>
              <a:t> </a:t>
            </a:r>
            <a:r>
              <a:rPr lang="en-US" sz="2000" dirty="0" err="1"/>
              <a:t>acerca</a:t>
            </a:r>
            <a:r>
              <a:rPr lang="en-US" sz="2000" dirty="0"/>
              <a:t> dos </a:t>
            </a:r>
            <a:r>
              <a:rPr lang="en-US" sz="2000" dirty="0" err="1"/>
              <a:t>problemas</a:t>
            </a:r>
            <a:r>
              <a:rPr lang="en-US" sz="2000" dirty="0"/>
              <a:t>/</a:t>
            </a:r>
            <a:r>
              <a:rPr lang="en-US" sz="2000" dirty="0" err="1"/>
              <a:t>ações</a:t>
            </a:r>
            <a:r>
              <a:rPr lang="en-US" sz="2000" dirty="0"/>
              <a:t> </a:t>
            </a:r>
            <a:r>
              <a:rPr lang="en-US" sz="2000" dirty="0" err="1"/>
              <a:t>quanto</a:t>
            </a:r>
            <a:r>
              <a:rPr lang="en-US" sz="2000" dirty="0"/>
              <a:t> das </a:t>
            </a:r>
            <a:r>
              <a:rPr lang="en-US" sz="2000" dirty="0" err="1"/>
              <a:t>capacidades</a:t>
            </a:r>
            <a:r>
              <a:rPr lang="en-US" sz="2000" dirty="0"/>
              <a:t>;</a:t>
            </a:r>
          </a:p>
          <a:p>
            <a:pPr marL="635000" lvl="1" indent="-3095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b="1" dirty="0" err="1"/>
              <a:t>Diferentes</a:t>
            </a:r>
            <a:r>
              <a:rPr lang="en-US" sz="2000" b="1" dirty="0"/>
              <a:t> </a:t>
            </a:r>
            <a:r>
              <a:rPr lang="en-US" sz="2000" b="1" dirty="0" err="1"/>
              <a:t>dimensões</a:t>
            </a:r>
            <a:r>
              <a:rPr lang="en-US" sz="2000" b="1" dirty="0"/>
              <a:t> e </a:t>
            </a:r>
            <a:r>
              <a:rPr lang="en-US" sz="2000" b="1" dirty="0" err="1"/>
              <a:t>abordagens</a:t>
            </a:r>
            <a:r>
              <a:rPr lang="en-US" sz="2000" b="1" dirty="0"/>
              <a:t> da </a:t>
            </a:r>
            <a:r>
              <a:rPr lang="en-US" sz="2000" b="1" dirty="0" err="1"/>
              <a:t>Integridade</a:t>
            </a:r>
            <a:r>
              <a:rPr lang="en-US" sz="2000" b="1" dirty="0"/>
              <a:t> </a:t>
            </a:r>
            <a:r>
              <a:rPr lang="en-US" sz="2000" dirty="0"/>
              <a:t>(ex. </a:t>
            </a:r>
            <a:r>
              <a:rPr lang="en-US" sz="2000" dirty="0" err="1"/>
              <a:t>Diversidade</a:t>
            </a:r>
            <a:r>
              <a:rPr lang="en-US" sz="2000" dirty="0"/>
              <a:t>);</a:t>
            </a:r>
          </a:p>
          <a:p>
            <a:pPr marL="635000" lvl="1" indent="-3095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b="1" dirty="0" err="1"/>
              <a:t>Novos</a:t>
            </a:r>
            <a:r>
              <a:rPr lang="en-US" sz="2000" b="1" dirty="0"/>
              <a:t> </a:t>
            </a:r>
            <a:r>
              <a:rPr lang="en-US" sz="2000" b="1" dirty="0" err="1"/>
              <a:t>Modismos</a:t>
            </a:r>
            <a:r>
              <a:rPr lang="en-US" sz="2000" b="1" dirty="0"/>
              <a:t> e </a:t>
            </a:r>
            <a:r>
              <a:rPr lang="en-US" sz="2000" b="1" dirty="0" err="1"/>
              <a:t>seus</a:t>
            </a:r>
            <a:r>
              <a:rPr lang="en-US" sz="2000" b="1" dirty="0"/>
              <a:t> </a:t>
            </a:r>
            <a:r>
              <a:rPr lang="en-US" sz="2000" b="1" dirty="0" err="1"/>
              <a:t>impactos</a:t>
            </a:r>
            <a:r>
              <a:rPr lang="en-US" sz="2000" b="1" dirty="0"/>
              <a:t>, a </a:t>
            </a:r>
            <a:r>
              <a:rPr lang="en-US" sz="2000" b="1" dirty="0" err="1"/>
              <a:t>exemplo</a:t>
            </a:r>
            <a:r>
              <a:rPr lang="en-US" sz="2000" b="1" dirty="0"/>
              <a:t> da </a:t>
            </a:r>
            <a:r>
              <a:rPr lang="en-US" sz="2000" b="1" dirty="0" err="1"/>
              <a:t>transferência</a:t>
            </a:r>
            <a:r>
              <a:rPr lang="en-US" sz="2000" b="1" dirty="0"/>
              <a:t> da </a:t>
            </a:r>
            <a:r>
              <a:rPr lang="en-US" sz="2000" b="1" dirty="0" err="1"/>
              <a:t>pauta</a:t>
            </a:r>
            <a:r>
              <a:rPr lang="en-US" sz="2000" b="1" dirty="0"/>
              <a:t> ESG para o </a:t>
            </a:r>
            <a:r>
              <a:rPr lang="en-US" sz="2000" b="1" dirty="0" err="1"/>
              <a:t>setor</a:t>
            </a:r>
            <a:r>
              <a:rPr lang="en-US" sz="2000" b="1" dirty="0"/>
              <a:t> </a:t>
            </a:r>
            <a:r>
              <a:rPr lang="en-US" sz="2000" b="1" dirty="0" err="1"/>
              <a:t>público</a:t>
            </a:r>
            <a:r>
              <a:rPr lang="en-US" sz="2000" b="1" dirty="0"/>
              <a:t>.</a:t>
            </a:r>
          </a:p>
          <a:p>
            <a:pPr marL="635000" lvl="1" indent="-309563">
              <a:buFont typeface="Wingdings" pitchFamily="2" charset="2"/>
              <a:buChar char="ü"/>
            </a:pPr>
            <a:endParaRPr lang="en-US" sz="1800" b="1" dirty="0"/>
          </a:p>
        </p:txBody>
      </p:sp>
      <p:pic>
        <p:nvPicPr>
          <p:cNvPr id="3076" name="Picture 4" descr="A gestão do conhecimento como ferramenta de inovação e criatividade">
            <a:extLst>
              <a:ext uri="{FF2B5EF4-FFF2-40B4-BE49-F238E27FC236}">
                <a16:creationId xmlns:a16="http://schemas.microsoft.com/office/drawing/2014/main" id="{0F7A7C51-3BAE-A4C5-AB62-860FD2072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" r="9201"/>
          <a:stretch/>
        </p:blipFill>
        <p:spPr bwMode="auto">
          <a:xfrm>
            <a:off x="5762174" y="2171700"/>
            <a:ext cx="3215571" cy="209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Rectangle 3095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8" name="Rectangle 3097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55CA618-78A6-47F6-B865-E9315164F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03441" y="-1"/>
            <a:ext cx="5737117" cy="5728133"/>
            <a:chOff x="329184" y="1"/>
            <a:chExt cx="524256" cy="5728133"/>
          </a:xfrm>
        </p:grpSpPr>
        <p:cxnSp>
          <p:nvCxnSpPr>
            <p:cNvPr id="2058" name="Straight Connector 2057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318045"/>
            <a:ext cx="8249304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ACA928-38AB-AC53-E4EC-40C3EE14D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09" y="4489506"/>
            <a:ext cx="7553652" cy="929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 err="1"/>
              <a:t>pedro.cavalcante@cgu.gov.br</a:t>
            </a:r>
            <a:endParaRPr lang="en-US" sz="3600" dirty="0"/>
          </a:p>
        </p:txBody>
      </p:sp>
      <p:pic>
        <p:nvPicPr>
          <p:cNvPr id="2050" name="Picture 2" descr="Thank you, Gracias, Merci, Dank U, Grazie!">
            <a:extLst>
              <a:ext uri="{FF2B5EF4-FFF2-40B4-BE49-F238E27FC236}">
                <a16:creationId xmlns:a16="http://schemas.microsoft.com/office/drawing/2014/main" id="{9C0C96E9-7BDE-1F5D-B5D9-1EBBD7FD2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1563" y="923840"/>
            <a:ext cx="5996144" cy="343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68053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678d9fe-0921-417d-8411-5f1c18defbbb}" enabled="0" method="" siteId="{6678d9fe-0921-417d-8411-5f1c18defb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2228</TotalTime>
  <Words>453</Words>
  <Application>Microsoft Macintosh PowerPoint</Application>
  <PresentationFormat>On-screen Show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Times New Roman</vt:lpstr>
      <vt:lpstr>Wingdings</vt:lpstr>
      <vt:lpstr>1_Tema do Office</vt:lpstr>
      <vt:lpstr>Tema do Office</vt:lpstr>
      <vt:lpstr>Avanços na Governança Pública: desenvolvendo Políticas com Integridade e Evidências</vt:lpstr>
      <vt:lpstr>PowerPoint Presentation</vt:lpstr>
      <vt:lpstr>Abordagem Holística da Integridade</vt:lpstr>
      <vt:lpstr>Cronologia da Política de Integridade</vt:lpstr>
      <vt:lpstr>PowerPoint Presentation</vt:lpstr>
      <vt:lpstr>PowerPoint Presentation</vt:lpstr>
      <vt:lpstr>Programas de Integridade com perspectiva holística e adaptável</vt:lpstr>
      <vt:lpstr>PowerPoint Presentation</vt:lpstr>
      <vt:lpstr>Inovação, Pesquisa e Integridade</vt:lpstr>
      <vt:lpstr>PowerPoint Presentation</vt:lpstr>
      <vt:lpstr>pedro.cavalcante@cgu.gov.br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PALESTRA Palestrante</dc:title>
  <dc:creator>Gabriela de Alencar Araripe Pereira</dc:creator>
  <cp:lastModifiedBy>Ana Paula cavalcante</cp:lastModifiedBy>
  <cp:revision>27</cp:revision>
  <cp:lastPrinted>2024-03-20T21:47:27Z</cp:lastPrinted>
  <dcterms:created xsi:type="dcterms:W3CDTF">2023-02-27T23:08:33Z</dcterms:created>
  <dcterms:modified xsi:type="dcterms:W3CDTF">2024-03-21T11:02:05Z</dcterms:modified>
</cp:coreProperties>
</file>